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1FA2F21-45A9-4245-8272-8E125FCE79A5}" type="datetimeFigureOut">
              <a:rPr lang="en-US" smtClean="0"/>
              <a:t>9/30/2012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51D56D7-2377-479D-9D3B-A32501764286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forestsareforever.org/Objectives.php" TargetMode="External"/><Relationship Id="rId7" Type="http://schemas.openxmlformats.org/officeDocument/2006/relationships/hyperlink" Target="http://www.dailylifesinspiration.com/inspirational-quotes-for-students" TargetMode="External"/><Relationship Id="rId2" Type="http://schemas.openxmlformats.org/officeDocument/2006/relationships/hyperlink" Target="http://www.bio.davidson.edu/courses/anphys/1999/Kazama/Circulatory%20System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rcetoknow.com/solar-system-video-gallery/birth-of-the-solar-system.html" TargetMode="External"/><Relationship Id="rId5" Type="http://schemas.openxmlformats.org/officeDocument/2006/relationships/hyperlink" Target="http://enviromentworld.blogspot.com/" TargetMode="External"/><Relationship Id="rId4" Type="http://schemas.openxmlformats.org/officeDocument/2006/relationships/hyperlink" Target="http://www.animationlibrary.com/animation/29521/Professor_3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tension.umn.edu/distribution/naturalresources/DD6507.html" TargetMode="External"/><Relationship Id="rId2" Type="http://schemas.openxmlformats.org/officeDocument/2006/relationships/hyperlink" Target="http://www.ourbreathingplanet.com/the-burgeoning-dilemma-of-population-growt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ublic-health.uiowa.edu/icash/resources/first-aid-kit-list.html" TargetMode="External"/><Relationship Id="rId5" Type="http://schemas.openxmlformats.org/officeDocument/2006/relationships/hyperlink" Target="http://access.aasd.k12.wi.us/wp/baslerdale/2009/09/27/science-songs-for-kids-all-ages/" TargetMode="External"/><Relationship Id="rId4" Type="http://schemas.openxmlformats.org/officeDocument/2006/relationships/hyperlink" Target="http://www.energy4me.org/energy-facts/energy-source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7010400" cy="6248400"/>
          </a:xfrm>
        </p:spPr>
        <p:txBody>
          <a:bodyPr>
            <a:normAutofit/>
          </a:bodyPr>
          <a:lstStyle/>
          <a:p>
            <a:pPr algn="ctr"/>
            <a:r>
              <a:rPr lang="en-US" sz="6600" b="1" cap="none" dirty="0" smtClean="0">
                <a:latin typeface="+mn-lt"/>
                <a:cs typeface="Aharoni" pitchFamily="2" charset="-79"/>
              </a:rPr>
              <a:t>Dale </a:t>
            </a:r>
            <a:r>
              <a:rPr lang="en-US" sz="6600" b="1" cap="none" dirty="0">
                <a:latin typeface="+mn-lt"/>
                <a:cs typeface="Aharoni" pitchFamily="2" charset="-79"/>
              </a:rPr>
              <a:t>E</a:t>
            </a:r>
            <a:r>
              <a:rPr lang="en-US" sz="6600" b="1" cap="none" dirty="0" smtClean="0">
                <a:latin typeface="+mn-lt"/>
                <a:cs typeface="Aharoni" pitchFamily="2" charset="-79"/>
              </a:rPr>
              <a:t>lementary </a:t>
            </a:r>
            <a:r>
              <a:rPr lang="en-US" sz="6600" b="1" cap="none" dirty="0">
                <a:latin typeface="+mn-lt"/>
                <a:cs typeface="Aharoni" pitchFamily="2" charset="-79"/>
              </a:rPr>
              <a:t>S</a:t>
            </a:r>
            <a:r>
              <a:rPr lang="en-US" sz="6600" b="1" cap="none" dirty="0" smtClean="0">
                <a:latin typeface="+mn-lt"/>
                <a:cs typeface="Aharoni" pitchFamily="2" charset="-79"/>
              </a:rPr>
              <a:t>chool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sz="2000" cap="none" dirty="0" smtClean="0">
                <a:latin typeface="Candara" pitchFamily="34" charset="0"/>
              </a:rPr>
              <a:t>M</a:t>
            </a:r>
            <a:r>
              <a:rPr lang="en-US" sz="2000" cap="none" dirty="0">
                <a:latin typeface="Candara" pitchFamily="34" charset="0"/>
              </a:rPr>
              <a:t>r</a:t>
            </a:r>
            <a:r>
              <a:rPr lang="en-US" sz="2000" cap="none" dirty="0" smtClean="0">
                <a:latin typeface="Candara" pitchFamily="34" charset="0"/>
              </a:rPr>
              <a:t>. </a:t>
            </a:r>
            <a:r>
              <a:rPr lang="en-US" sz="2000" cap="none" dirty="0" err="1" smtClean="0">
                <a:latin typeface="Candara" pitchFamily="34" charset="0"/>
              </a:rPr>
              <a:t>Ruisdale</a:t>
            </a:r>
            <a:r>
              <a:rPr lang="en-US" sz="2000" cap="none" dirty="0" smtClean="0">
                <a:latin typeface="Candara" pitchFamily="34" charset="0"/>
              </a:rPr>
              <a:t> </a:t>
            </a:r>
            <a:r>
              <a:rPr lang="en-US" sz="2000" cap="none" dirty="0" err="1">
                <a:latin typeface="Candara" pitchFamily="34" charset="0"/>
              </a:rPr>
              <a:t>B</a:t>
            </a:r>
            <a:r>
              <a:rPr lang="en-US" sz="2000" cap="none" dirty="0" err="1" smtClean="0">
                <a:latin typeface="Candara" pitchFamily="34" charset="0"/>
              </a:rPr>
              <a:t>arsales</a:t>
            </a: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cap="none" dirty="0" smtClean="0"/>
              <a:t/>
            </a:r>
            <a:br>
              <a:rPr lang="en-US" cap="none" dirty="0" smtClean="0"/>
            </a:br>
            <a:r>
              <a:rPr lang="en-US" sz="3300" cap="none" dirty="0">
                <a:latin typeface="Comic Sans MS" pitchFamily="66" charset="0"/>
              </a:rPr>
              <a:t>G</a:t>
            </a:r>
            <a:r>
              <a:rPr lang="en-US" sz="3300" cap="none" dirty="0" smtClean="0">
                <a:latin typeface="Comic Sans MS" pitchFamily="66" charset="0"/>
              </a:rPr>
              <a:t>rade 6 - Science</a:t>
            </a:r>
            <a:br>
              <a:rPr lang="en-US" sz="3300" cap="none" dirty="0" smtClean="0">
                <a:latin typeface="Comic Sans MS" pitchFamily="66" charset="0"/>
              </a:rPr>
            </a:br>
            <a:r>
              <a:rPr lang="en-US" sz="3300" cap="none" dirty="0">
                <a:latin typeface="Comic Sans MS" pitchFamily="66" charset="0"/>
              </a:rPr>
              <a:t>J</a:t>
            </a:r>
            <a:r>
              <a:rPr lang="en-US" sz="3300" cap="none" dirty="0" smtClean="0">
                <a:latin typeface="Comic Sans MS" pitchFamily="66" charset="0"/>
              </a:rPr>
              <a:t>uly 2012 to March 2013</a:t>
            </a:r>
            <a:endParaRPr lang="en-US" sz="3300" cap="none" dirty="0">
              <a:latin typeface="Comic Sans MS" pitchFamily="66" charset="0"/>
            </a:endParaRPr>
          </a:p>
        </p:txBody>
      </p:sp>
      <p:pic>
        <p:nvPicPr>
          <p:cNvPr id="2050" name="Picture 2" descr="http://www.gifs.net/Animation11/Jobs_and_People/Teachers/Professor_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4671">
            <a:off x="6455302" y="3765253"/>
            <a:ext cx="2433113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67571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72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Objectives</a:t>
            </a:r>
            <a:endParaRPr lang="en-US" sz="7200" cap="none" dirty="0">
              <a:latin typeface="Broadway" pitchFamily="82" charset="0"/>
            </a:endParaRPr>
          </a:p>
        </p:txBody>
      </p:sp>
      <p:pic>
        <p:nvPicPr>
          <p:cNvPr id="1028" name="Picture 4" descr="http://forestsareforever.org/images/forestslogo_86x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7167">
            <a:off x="4145534" y="4025138"/>
            <a:ext cx="4110726" cy="2303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1.gstatic.com/images?q=tbn:ANd9GcTglunlcmuwjHY1t6nMt2VAK6Qr_uoYSpML6-6_XdJV_s5s1Vk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8990">
            <a:off x="6095322" y="1568587"/>
            <a:ext cx="2957032" cy="1900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7033" y="1744639"/>
            <a:ext cx="8001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</a:rPr>
              <a:t>The students will be able to</a:t>
            </a:r>
          </a:p>
          <a:p>
            <a:endParaRPr lang="en-US" dirty="0">
              <a:solidFill>
                <a:srgbClr val="00B0F0"/>
              </a:solidFill>
            </a:endParaRPr>
          </a:p>
          <a:p>
            <a:pPr lvl="1"/>
            <a:r>
              <a:rPr lang="en-US" sz="2800" dirty="0" smtClean="0">
                <a:solidFill>
                  <a:srgbClr val="00B0F0"/>
                </a:solidFill>
              </a:rPr>
              <a:t>1. Give importance to the things around us;</a:t>
            </a:r>
          </a:p>
          <a:p>
            <a:pPr lvl="1"/>
            <a:endParaRPr lang="en-US" sz="2800" dirty="0" smtClean="0">
              <a:solidFill>
                <a:srgbClr val="00B0F0"/>
              </a:solidFill>
            </a:endParaRPr>
          </a:p>
          <a:p>
            <a:pPr lvl="1"/>
            <a:r>
              <a:rPr lang="en-US" sz="2800" dirty="0" smtClean="0">
                <a:solidFill>
                  <a:srgbClr val="00B0F0"/>
                </a:solidFill>
              </a:rPr>
              <a:t>2. Understand how science, technology and health relate to the comprehension of the environment and;</a:t>
            </a:r>
          </a:p>
          <a:p>
            <a:pPr marL="800100" lvl="1" indent="-342900">
              <a:buFont typeface="+mj-lt"/>
              <a:buAutoNum type="arabicPeriod"/>
            </a:pPr>
            <a:endParaRPr lang="en-US" sz="2800" dirty="0" smtClean="0">
              <a:solidFill>
                <a:srgbClr val="00B0F0"/>
              </a:solidFill>
            </a:endParaRPr>
          </a:p>
          <a:p>
            <a:pPr lvl="1"/>
            <a:r>
              <a:rPr lang="en-US" sz="2800" dirty="0" smtClean="0">
                <a:solidFill>
                  <a:srgbClr val="00B0F0"/>
                </a:solidFill>
              </a:rPr>
              <a:t>3. Apply skills, attitudes and values in solving varied life situations</a:t>
            </a:r>
          </a:p>
          <a:p>
            <a:pPr lvl="1"/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554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io.davidson.edu/courses/anphys/1999/Kazama/Circulatory%20System_files/image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5630">
            <a:off x="6105065" y="1841570"/>
            <a:ext cx="2702820" cy="266229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6" name="Picture 2" descr="http://2.bp.blogspot.com/_HvEHztJk_q0/TKQ7-Sf6iaI/AAAAAAAAACY/tffbn2Hzjks/s320/ecosyst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7917">
            <a:off x="457200" y="3364149"/>
            <a:ext cx="3595324" cy="188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4491" y="1828800"/>
            <a:ext cx="8490935" cy="4724400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r>
              <a:rPr lang="en-US" sz="5000" b="1" u="sng" dirty="0" smtClean="0">
                <a:solidFill>
                  <a:schemeClr val="tx1"/>
                </a:solidFill>
                <a:latin typeface="Comic Sans MS" pitchFamily="66" charset="0"/>
              </a:rPr>
              <a:t>People</a:t>
            </a:r>
          </a:p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endParaRPr lang="en-US" dirty="0" smtClean="0"/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Circulatory and Nervous System</a:t>
            </a:r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endParaRPr lang="en-US" sz="1300" dirty="0" smtClean="0"/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endParaRPr lang="en-US" sz="1100" dirty="0" smtClean="0"/>
          </a:p>
          <a:p>
            <a:pPr marL="640080" lvl="2" indent="0">
              <a:buClr>
                <a:srgbClr val="FF0000"/>
              </a:buClr>
              <a:buSzPct val="100000"/>
              <a:buNone/>
            </a:pPr>
            <a:endParaRPr lang="en-US" sz="1100" dirty="0" smtClean="0"/>
          </a:p>
          <a:p>
            <a:pPr marL="640080" lvl="2" indent="0">
              <a:buClr>
                <a:srgbClr val="FF0000"/>
              </a:buClr>
              <a:buSzPct val="100000"/>
              <a:buNone/>
            </a:pPr>
            <a:endParaRPr lang="en-US" sz="1100" dirty="0"/>
          </a:p>
          <a:p>
            <a:pPr>
              <a:buClr>
                <a:srgbClr val="FF0000"/>
              </a:buClr>
              <a:buSzPct val="100000"/>
              <a:buFont typeface="Arial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4000" b="1" u="sng" dirty="0" smtClean="0">
                <a:solidFill>
                  <a:schemeClr val="tx1"/>
                </a:solidFill>
                <a:latin typeface="Comic Sans MS" pitchFamily="66" charset="0"/>
              </a:rPr>
              <a:t>Animals/People and     	Environment</a:t>
            </a:r>
          </a:p>
          <a:p>
            <a:pPr marL="45720" indent="0">
              <a:buClr>
                <a:srgbClr val="FF0000"/>
              </a:buClr>
              <a:buSzPct val="100000"/>
              <a:buNone/>
            </a:pPr>
            <a:endParaRPr lang="en-US" sz="1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Interrelationship in the Ecosystem</a:t>
            </a:r>
            <a:endParaRPr lang="en-US" sz="3600" dirty="0" smtClean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15294" y="329046"/>
            <a:ext cx="651268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First Grading</a:t>
            </a:r>
            <a:endParaRPr lang="en-US" sz="66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4928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t1.gstatic.com/images?q=tbn:ANd9GcSt9_6Q1PZSoAyM_lBP8ZgNL07hosJiu4wTVfBPmeEO9E78DD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95800"/>
            <a:ext cx="2019300" cy="2057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ourbreathingplanet.com/wp-content/uploads/2012/06/World-Population-Growth-20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0360">
            <a:off x="477694" y="2117961"/>
            <a:ext cx="3774520" cy="26679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752601"/>
            <a:ext cx="8420100" cy="480060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r>
              <a:rPr lang="en-US" sz="5000" b="1" u="sng" dirty="0" smtClean="0">
                <a:solidFill>
                  <a:schemeClr val="tx1"/>
                </a:solidFill>
                <a:latin typeface="Comic Sans MS" pitchFamily="66" charset="0"/>
              </a:rPr>
              <a:t>Animals/Plants and Environment</a:t>
            </a:r>
            <a:endParaRPr lang="en-US" sz="5000" b="1" u="sng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endParaRPr lang="en-US" dirty="0"/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2800" dirty="0"/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Interrelationship in the Ecosystem</a:t>
            </a:r>
          </a:p>
          <a:p>
            <a:pPr lvl="4"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</a:rPr>
              <a:t>Population Growth , Health</a:t>
            </a:r>
            <a:r>
              <a:rPr lang="en-US" sz="2400" dirty="0">
                <a:solidFill>
                  <a:srgbClr val="00B0F0"/>
                </a:solidFill>
              </a:rPr>
              <a:t> </a:t>
            </a:r>
            <a:r>
              <a:rPr lang="en-US" sz="2400" dirty="0" smtClean="0">
                <a:solidFill>
                  <a:srgbClr val="00B0F0"/>
                </a:solidFill>
              </a:rPr>
              <a:t>and Pollution</a:t>
            </a:r>
          </a:p>
          <a:p>
            <a:pPr lvl="4">
              <a:buClr>
                <a:srgbClr val="FF0000"/>
              </a:buClr>
              <a:buSzPct val="100000"/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</a:rPr>
              <a:t>Keeping the Balance in Ecosystem</a:t>
            </a:r>
          </a:p>
          <a:p>
            <a:pPr marL="1097280" lvl="4" indent="0">
              <a:buClr>
                <a:srgbClr val="FF0000"/>
              </a:buClr>
              <a:buSzPct val="100000"/>
              <a:buNone/>
            </a:pPr>
            <a:endParaRPr lang="en-US" dirty="0" smtClean="0"/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B0F0"/>
                </a:solidFill>
              </a:rPr>
              <a:t>Materials in our Environment</a:t>
            </a:r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endParaRPr lang="en-US" sz="1300" dirty="0"/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endParaRPr lang="en-US" sz="11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99165" y="329046"/>
            <a:ext cx="774494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Second Grading</a:t>
            </a:r>
            <a:endParaRPr lang="en-US" sz="66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9349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access.aasd.k12.wi.us/wp/baslerdale/files/2009/09/Speed_And_Veloci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85376"/>
            <a:ext cx="3886200" cy="1813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energy4me.org/blog/wp-content/uploads/icon_squar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7734">
            <a:off x="5630013" y="1901398"/>
            <a:ext cx="2857500" cy="26932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1"/>
            <a:ext cx="8382000" cy="4495800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r>
              <a:rPr lang="en-US" sz="5000" b="1" u="sng" dirty="0" smtClean="0">
                <a:solidFill>
                  <a:schemeClr val="tx1"/>
                </a:solidFill>
                <a:latin typeface="Comic Sans MS" pitchFamily="66" charset="0"/>
              </a:rPr>
              <a:t>Energy in the Environment</a:t>
            </a:r>
            <a:endParaRPr lang="en-US" sz="5000" b="1" u="sng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endParaRPr lang="en-US" dirty="0"/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600" dirty="0"/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Forms of Energy</a:t>
            </a:r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600" dirty="0">
                <a:solidFill>
                  <a:srgbClr val="00B0F0"/>
                </a:solidFill>
              </a:rPr>
              <a:t> </a:t>
            </a:r>
            <a:r>
              <a:rPr lang="en-US" sz="3600" dirty="0" smtClean="0">
                <a:solidFill>
                  <a:srgbClr val="00B0F0"/>
                </a:solidFill>
              </a:rPr>
              <a:t>Energy Transformations</a:t>
            </a:r>
          </a:p>
          <a:p>
            <a:pPr marL="640080" lvl="2" indent="0">
              <a:buClr>
                <a:srgbClr val="FF0000"/>
              </a:buClr>
              <a:buSzPct val="100000"/>
              <a:buNone/>
            </a:pPr>
            <a:endParaRPr lang="en-US" sz="1100" dirty="0"/>
          </a:p>
          <a:p>
            <a:pPr>
              <a:buClr>
                <a:srgbClr val="FF0000"/>
              </a:buClr>
              <a:buSzPct val="100000"/>
              <a:buFont typeface="Arial" pitchFamily="34" charset="0"/>
              <a:buChar char="•"/>
            </a:pPr>
            <a:r>
              <a:rPr lang="en-US" sz="4000" dirty="0"/>
              <a:t> </a:t>
            </a:r>
            <a:r>
              <a:rPr lang="en-US" sz="5000" b="1" u="sng" dirty="0" smtClean="0">
                <a:solidFill>
                  <a:schemeClr val="tx1"/>
                </a:solidFill>
                <a:latin typeface="Comic Sans MS" pitchFamily="66" charset="0"/>
              </a:rPr>
              <a:t>Moving Bodies</a:t>
            </a:r>
            <a:endParaRPr lang="en-US" sz="5000" b="1" u="sng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9615" y="329046"/>
            <a:ext cx="70440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Third Grading</a:t>
            </a:r>
            <a:endParaRPr lang="en-US" sz="66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4710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forcetoknow.com/wp-content/uploads/solar-system-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902958"/>
            <a:ext cx="4693920" cy="167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t2.gstatic.com/images?q=tbn:ANd9GcQalQ1rOH5ef1QK-5pHf2ZgyXocWk8DupWJXr5r5_UlsaPKmR7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23726"/>
            <a:ext cx="2833857" cy="2133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t3.gstatic.com/images?q=tbn:ANd9GcQNGnPJg0d-UrEQ2aDqG3y4HBCz3yTtTV49BxVv7VNzKE1qocbgt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2628">
            <a:off x="5169788" y="1747613"/>
            <a:ext cx="3637388" cy="1943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76401"/>
            <a:ext cx="8610599" cy="4876799"/>
          </a:xfrm>
        </p:spPr>
        <p:txBody>
          <a:bodyPr>
            <a:normAutofit lnSpcReduction="10000"/>
          </a:bodyPr>
          <a:lstStyle/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r>
              <a:rPr lang="en-US" sz="5000" b="1" u="sng" dirty="0" smtClean="0">
                <a:solidFill>
                  <a:schemeClr val="tx1"/>
                </a:solidFill>
                <a:latin typeface="Comic Sans MS" pitchFamily="66" charset="0"/>
              </a:rPr>
              <a:t>The Changing Earth</a:t>
            </a:r>
            <a:endParaRPr lang="en-US" sz="5000" b="1" u="sng" dirty="0">
              <a:solidFill>
                <a:schemeClr val="tx1"/>
              </a:solidFill>
              <a:latin typeface="Comic Sans MS" pitchFamily="66" charset="0"/>
            </a:endParaRPr>
          </a:p>
          <a:p>
            <a:pPr>
              <a:buClr>
                <a:srgbClr val="FF0000"/>
              </a:buClr>
              <a:buSzPct val="75000"/>
              <a:buFont typeface="Arial" pitchFamily="34" charset="0"/>
              <a:buChar char="•"/>
            </a:pPr>
            <a:endParaRPr lang="en-US" sz="900" dirty="0"/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600" dirty="0"/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Types of Philippine Climate</a:t>
            </a:r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B0F0"/>
                </a:solidFill>
              </a:rPr>
              <a:t> Earth’s Surface</a:t>
            </a:r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B0F0"/>
                </a:solidFill>
              </a:rPr>
              <a:t> Natural Calamities and Precautionary</a:t>
            </a:r>
          </a:p>
          <a:p>
            <a:pPr marL="640080" lvl="2" indent="0">
              <a:buClr>
                <a:srgbClr val="FF0000"/>
              </a:buClr>
              <a:buSzPct val="100000"/>
              <a:buNone/>
            </a:pP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sz="3200" dirty="0" smtClean="0">
                <a:solidFill>
                  <a:srgbClr val="00B0F0"/>
                </a:solidFill>
              </a:rPr>
              <a:t>     </a:t>
            </a:r>
            <a:r>
              <a:rPr lang="en-US" sz="3200" dirty="0" smtClean="0">
                <a:solidFill>
                  <a:srgbClr val="00B0F0"/>
                </a:solidFill>
              </a:rPr>
              <a:t>Measures</a:t>
            </a:r>
            <a:endParaRPr lang="en-US" sz="3200" dirty="0">
              <a:solidFill>
                <a:srgbClr val="00B0F0"/>
              </a:solidFill>
            </a:endParaRPr>
          </a:p>
          <a:p>
            <a:pPr marL="640080" lvl="2" indent="0">
              <a:buClr>
                <a:srgbClr val="FF0000"/>
              </a:buClr>
              <a:buSzPct val="100000"/>
              <a:buNone/>
            </a:pPr>
            <a:endParaRPr lang="en-US" sz="1100" dirty="0"/>
          </a:p>
          <a:p>
            <a:pPr>
              <a:buClr>
                <a:srgbClr val="FF0000"/>
              </a:buClr>
              <a:buSzPct val="100000"/>
              <a:buFont typeface="Arial" pitchFamily="34" charset="0"/>
              <a:buChar char="•"/>
            </a:pPr>
            <a:r>
              <a:rPr lang="en-US" sz="4000" dirty="0"/>
              <a:t> </a:t>
            </a:r>
            <a:r>
              <a:rPr lang="en-US" sz="5000" b="1" u="sng" dirty="0" smtClean="0">
                <a:solidFill>
                  <a:schemeClr val="tx1"/>
                </a:solidFill>
                <a:latin typeface="Comic Sans MS" pitchFamily="66" charset="0"/>
              </a:rPr>
              <a:t>Solar System</a:t>
            </a:r>
          </a:p>
          <a:p>
            <a:pPr>
              <a:buClr>
                <a:srgbClr val="FF0000"/>
              </a:buClr>
              <a:buSzPct val="100000"/>
              <a:buFont typeface="Arial" pitchFamily="34" charset="0"/>
              <a:buChar char="•"/>
            </a:pPr>
            <a:endParaRPr lang="en-US" sz="900" b="1" u="sng" dirty="0">
              <a:solidFill>
                <a:schemeClr val="tx1"/>
              </a:solidFill>
              <a:latin typeface="Comic Sans MS" pitchFamily="66" charset="0"/>
            </a:endParaRPr>
          </a:p>
          <a:p>
            <a:pPr lvl="2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r>
              <a:rPr lang="en-US" sz="2800" dirty="0" smtClean="0">
                <a:solidFill>
                  <a:srgbClr val="00B0F0"/>
                </a:solidFill>
              </a:rPr>
              <a:t> Heavenly Bodies</a:t>
            </a:r>
            <a:endParaRPr lang="en-US" sz="2800" dirty="0">
              <a:solidFill>
                <a:srgbClr val="00B0F0"/>
              </a:solidFill>
            </a:endParaRPr>
          </a:p>
          <a:p>
            <a:pPr lvl="4">
              <a:buClr>
                <a:srgbClr val="FF0000"/>
              </a:buClr>
              <a:buSzPct val="100000"/>
              <a:buFont typeface="Wingdings" pitchFamily="2" charset="2"/>
              <a:buChar char="ü"/>
            </a:pPr>
            <a:endParaRPr lang="en-US" sz="3300" dirty="0">
              <a:solidFill>
                <a:srgbClr val="00B0F0"/>
              </a:solidFill>
              <a:latin typeface="Comic Sans MS" pitchFamily="66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0137" y="329046"/>
            <a:ext cx="76429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Fourth </a:t>
            </a:r>
            <a:r>
              <a:rPr lang="en-US" sz="66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Grading</a:t>
            </a:r>
            <a:endParaRPr lang="en-US" sz="66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341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162800" y="3657600"/>
            <a:ext cx="1676400" cy="256032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y </a:t>
            </a:r>
            <a:r>
              <a:rPr lang="en-US" i="1" dirty="0" smtClean="0">
                <a:solidFill>
                  <a:schemeClr val="bg1"/>
                </a:solidFill>
              </a:rPr>
              <a:t>Ralph </a:t>
            </a:r>
            <a:r>
              <a:rPr lang="en-US" i="1" dirty="0" err="1">
                <a:solidFill>
                  <a:schemeClr val="bg1"/>
                </a:solidFill>
              </a:rPr>
              <a:t>Vaull</a:t>
            </a:r>
            <a:r>
              <a:rPr lang="en-US" i="1" dirty="0">
                <a:solidFill>
                  <a:schemeClr val="bg1"/>
                </a:solidFill>
              </a:rPr>
              <a:t> Starr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6324600" cy="4800600"/>
          </a:xfrm>
        </p:spPr>
        <p:txBody>
          <a:bodyPr/>
          <a:lstStyle/>
          <a:p>
            <a:r>
              <a:rPr lang="en-US" b="1" i="1" cap="none" dirty="0" smtClean="0">
                <a:latin typeface="Brush Script MT" pitchFamily="66" charset="0"/>
              </a:rPr>
              <a:t>Reach high, for stars lie hidden in your soul. Dream deep, for every dream precedes the goal.</a:t>
            </a:r>
            <a:endParaRPr lang="en-US" b="1" cap="none" dirty="0">
              <a:latin typeface="Brush Script MT" pitchFamily="66" charset="0"/>
            </a:endParaRPr>
          </a:p>
        </p:txBody>
      </p:sp>
      <p:pic>
        <p:nvPicPr>
          <p:cNvPr id="7170" name="Picture 2" descr="http://t1.gstatic.com/images?q=tbn:ANd9GcRf3DcmA5DoRV-zo9k44x2Qnrd_JZeZsn5n0svAh19v9qbNoU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15" y="3505200"/>
            <a:ext cx="3321170" cy="2877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5052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B0F0"/>
                </a:solidFill>
              </a:rPr>
              <a:t> Into the Future: Science and Health by Juanita M. Cruz et. </a:t>
            </a:r>
            <a:r>
              <a:rPr lang="en-US" sz="2400" dirty="0" smtClean="0">
                <a:solidFill>
                  <a:srgbClr val="00B0F0"/>
                </a:solidFill>
              </a:rPr>
              <a:t>Al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rgbClr val="00B0F0"/>
                </a:solidFill>
                <a:hlinkClick r:id="rId2"/>
              </a:rPr>
              <a:t>www.bio.davidson.edu/courses/anphys/1999/Kazama/Circulatory%20System.htm</a:t>
            </a:r>
            <a:endParaRPr lang="en-US" sz="2400" dirty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hlinkClick r:id="rId3"/>
              </a:rPr>
              <a:t>http://forestsareforever.org/Objectives.php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hlinkClick r:id="rId4"/>
              </a:rPr>
              <a:t>http://www.animationlibrary.com/animation/29521/Professor_3</a:t>
            </a:r>
            <a:r>
              <a:rPr lang="en-US" sz="2400" dirty="0" smtClean="0">
                <a:solidFill>
                  <a:srgbClr val="00B0F0"/>
                </a:solidFill>
                <a:hlinkClick r:id="rId4"/>
              </a:rPr>
              <a:t>/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00B0F0"/>
                </a:solidFill>
                <a:hlinkClick r:id="rId5"/>
              </a:rPr>
              <a:t>http://enviromentworld.blogspot.com</a:t>
            </a:r>
            <a:r>
              <a:rPr lang="en-US" sz="2400" dirty="0" smtClean="0">
                <a:solidFill>
                  <a:srgbClr val="00B0F0"/>
                </a:solidFill>
                <a:hlinkClick r:id="rId5"/>
              </a:rPr>
              <a:t>/</a:t>
            </a:r>
            <a:endParaRPr lang="en-US" sz="24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forcetoknow.com/solar-system-video-gallery/birth-of-the-solar-system.html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>
                <a:hlinkClick r:id="rId7"/>
              </a:rPr>
              <a:t>http://www.dailylifesinspiration.com/inspirational-quotes-for-students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Ø"/>
            </a:pP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887507" y="329046"/>
            <a:ext cx="53682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References</a:t>
            </a:r>
            <a:endParaRPr lang="en-US" sz="66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3559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412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hlinkClick r:id="rId2"/>
              </a:rPr>
              <a:t>http://www.ourbreathingplanet.com/the-burgeoning-dilemma-of-population-growth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www.extension.umn.edu/distribution/naturalresources/DD6507.html</a:t>
            </a:r>
            <a:endParaRPr lang="en-US" sz="2400" dirty="0"/>
          </a:p>
          <a:p>
            <a:pPr>
              <a:buFont typeface="Wingdings" pitchFamily="2" charset="2"/>
              <a:buChar char="Ø"/>
            </a:pPr>
            <a:r>
              <a:rPr lang="en-US" sz="2400" dirty="0">
                <a:hlinkClick r:id="rId4"/>
              </a:rPr>
              <a:t>http://www.energy4me.org/energy-facts/energy-sources</a:t>
            </a:r>
            <a:r>
              <a:rPr lang="en-US" sz="2400" dirty="0" smtClean="0">
                <a:hlinkClick r:id="rId4"/>
              </a:rPr>
              <a:t>/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>
                <a:hlinkClick r:id="rId5"/>
              </a:rPr>
              <a:t>http://access.aasd.k12.wi.us/wp/baslerdale/2009/09/27/science-songs-for-kids-all-ages</a:t>
            </a:r>
            <a:r>
              <a:rPr lang="en-US" sz="2400" dirty="0" smtClean="0">
                <a:hlinkClick r:id="rId5"/>
              </a:rPr>
              <a:t>/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>
                <a:hlinkClick r:id="rId6"/>
              </a:rPr>
              <a:t>http://www.public-health.uiowa.edu/icash/resources/first-aid-kit-list.html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887507" y="329046"/>
            <a:ext cx="53682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References</a:t>
            </a:r>
            <a:endParaRPr lang="en-US" sz="66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9050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187</TotalTime>
  <Words>210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</vt:lpstr>
      <vt:lpstr>Dale Elementary School  Mr. Ruisdale Barsales  Grade 6 - Science July 2012 to March 2013</vt:lpstr>
      <vt:lpstr>Objectives</vt:lpstr>
      <vt:lpstr>First Grading</vt:lpstr>
      <vt:lpstr>Second Grading</vt:lpstr>
      <vt:lpstr>Third Grading</vt:lpstr>
      <vt:lpstr>Fourth Grading</vt:lpstr>
      <vt:lpstr>Reach high, for stars lie hidden in your soul. Dream deep, for every dream precedes the goal.</vt:lpstr>
      <vt:lpstr>References</vt:lpstr>
      <vt:lpstr>References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Barsales</cp:lastModifiedBy>
  <cp:revision>51</cp:revision>
  <dcterms:created xsi:type="dcterms:W3CDTF">2012-09-27T00:41:37Z</dcterms:created>
  <dcterms:modified xsi:type="dcterms:W3CDTF">2012-09-30T06:07:14Z</dcterms:modified>
</cp:coreProperties>
</file>